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9" r:id="rId3"/>
    <p:sldId id="270" r:id="rId4"/>
    <p:sldId id="271" r:id="rId5"/>
    <p:sldId id="27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5588"/>
  </p:normalViewPr>
  <p:slideViewPr>
    <p:cSldViewPr snapToGrid="0" snapToObjects="1">
      <p:cViewPr varScale="1">
        <p:scale>
          <a:sx n="105" d="100"/>
          <a:sy n="105" d="100"/>
        </p:scale>
        <p:origin x="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3E496E-ACCC-4726-A832-721BA1586AC5}" type="doc">
      <dgm:prSet loTypeId="urn:microsoft.com/office/officeart/2005/8/layout/vList5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9C24C7B-EEDB-41F6-B690-BE6D0739AFBD}">
      <dgm:prSet/>
      <dgm:spPr/>
      <dgm:t>
        <a:bodyPr/>
        <a:lstStyle/>
        <a:p>
          <a:r>
            <a:rPr lang="en-US" b="1"/>
            <a:t>Objective</a:t>
          </a:r>
          <a:endParaRPr lang="en-US"/>
        </a:p>
      </dgm:t>
    </dgm:pt>
    <dgm:pt modelId="{628DAA92-9AE4-471F-AC55-E426C0FB0607}" type="parTrans" cxnId="{20D55D0F-699B-4185-AA76-5EA8DCF5F349}">
      <dgm:prSet/>
      <dgm:spPr/>
      <dgm:t>
        <a:bodyPr/>
        <a:lstStyle/>
        <a:p>
          <a:endParaRPr lang="en-US"/>
        </a:p>
      </dgm:t>
    </dgm:pt>
    <dgm:pt modelId="{768DD4D5-304C-41A3-86A6-4DC6DB49A0B1}" type="sibTrans" cxnId="{20D55D0F-699B-4185-AA76-5EA8DCF5F349}">
      <dgm:prSet/>
      <dgm:spPr/>
      <dgm:t>
        <a:bodyPr/>
        <a:lstStyle/>
        <a:p>
          <a:endParaRPr lang="en-US"/>
        </a:p>
      </dgm:t>
    </dgm:pt>
    <dgm:pt modelId="{7C29B9C3-ABAF-4DF0-B33C-BEC98F4102AC}">
      <dgm:prSet/>
      <dgm:spPr/>
      <dgm:t>
        <a:bodyPr/>
        <a:lstStyle/>
        <a:p>
          <a:r>
            <a:rPr lang="en-US" dirty="0"/>
            <a:t>Find recipes that are quick and easy to make </a:t>
          </a:r>
        </a:p>
      </dgm:t>
    </dgm:pt>
    <dgm:pt modelId="{D345F686-B14E-4313-892D-0388855C2683}" type="parTrans" cxnId="{406B6C90-CDD7-44F1-AB37-AE80FFFD98CD}">
      <dgm:prSet/>
      <dgm:spPr/>
      <dgm:t>
        <a:bodyPr/>
        <a:lstStyle/>
        <a:p>
          <a:endParaRPr lang="en-US"/>
        </a:p>
      </dgm:t>
    </dgm:pt>
    <dgm:pt modelId="{9885E0CE-4D62-4F00-9609-2F9159AA146F}" type="sibTrans" cxnId="{406B6C90-CDD7-44F1-AB37-AE80FFFD98CD}">
      <dgm:prSet/>
      <dgm:spPr/>
      <dgm:t>
        <a:bodyPr/>
        <a:lstStyle/>
        <a:p>
          <a:endParaRPr lang="en-US"/>
        </a:p>
      </dgm:t>
    </dgm:pt>
    <dgm:pt modelId="{DCD5798E-18C5-4FC6-B100-40580120E199}">
      <dgm:prSet/>
      <dgm:spPr/>
      <dgm:t>
        <a:bodyPr/>
        <a:lstStyle/>
        <a:p>
          <a:r>
            <a:rPr lang="en-US" b="1" dirty="0"/>
            <a:t>Goals</a:t>
          </a:r>
          <a:endParaRPr lang="en-US" dirty="0"/>
        </a:p>
      </dgm:t>
    </dgm:pt>
    <dgm:pt modelId="{7919BBCA-7DBF-46E5-A350-3DA5D5053EDB}" type="parTrans" cxnId="{D82F1AC0-D5DC-4D75-9F62-C6C85DF932BE}">
      <dgm:prSet/>
      <dgm:spPr/>
      <dgm:t>
        <a:bodyPr/>
        <a:lstStyle/>
        <a:p>
          <a:endParaRPr lang="en-US"/>
        </a:p>
      </dgm:t>
    </dgm:pt>
    <dgm:pt modelId="{6BBD9E8B-5F98-4922-947A-54F3A751481D}" type="sibTrans" cxnId="{D82F1AC0-D5DC-4D75-9F62-C6C85DF932BE}">
      <dgm:prSet/>
      <dgm:spPr/>
      <dgm:t>
        <a:bodyPr/>
        <a:lstStyle/>
        <a:p>
          <a:endParaRPr lang="en-US"/>
        </a:p>
      </dgm:t>
    </dgm:pt>
    <dgm:pt modelId="{1C2AACA6-22BA-404C-9BC6-4E31897FD2B7}">
      <dgm:prSet/>
      <dgm:spPr/>
      <dgm:t>
        <a:bodyPr/>
        <a:lstStyle/>
        <a:p>
          <a:r>
            <a:rPr lang="en-US" dirty="0"/>
            <a:t>Show topics identified via topic modeling</a:t>
          </a:r>
        </a:p>
      </dgm:t>
    </dgm:pt>
    <dgm:pt modelId="{A822D68E-0637-49D1-A56D-FACD1D50EB61}" type="parTrans" cxnId="{9D4CBC33-3289-444E-AC46-BA98A3A35B8F}">
      <dgm:prSet/>
      <dgm:spPr/>
      <dgm:t>
        <a:bodyPr/>
        <a:lstStyle/>
        <a:p>
          <a:endParaRPr lang="en-US"/>
        </a:p>
      </dgm:t>
    </dgm:pt>
    <dgm:pt modelId="{117FB4D7-2C69-4CBC-AB9C-E14E2600DDFF}" type="sibTrans" cxnId="{9D4CBC33-3289-444E-AC46-BA98A3A35B8F}">
      <dgm:prSet/>
      <dgm:spPr/>
      <dgm:t>
        <a:bodyPr/>
        <a:lstStyle/>
        <a:p>
          <a:endParaRPr lang="en-US"/>
        </a:p>
      </dgm:t>
    </dgm:pt>
    <dgm:pt modelId="{A9C1B1E7-72E2-46C2-A341-443C29A24213}">
      <dgm:prSet/>
      <dgm:spPr/>
      <dgm:t>
        <a:bodyPr/>
        <a:lstStyle/>
        <a:p>
          <a:r>
            <a:rPr lang="en-US" dirty="0"/>
            <a:t>Identify new dishes for breakfast, lunch, dinner, and dessert</a:t>
          </a:r>
        </a:p>
      </dgm:t>
    </dgm:pt>
    <dgm:pt modelId="{9912C840-E1DD-4C43-80B3-D1AD15F37BC4}" type="parTrans" cxnId="{59B42533-4BF2-4828-BC3D-863684B5D542}">
      <dgm:prSet/>
      <dgm:spPr/>
      <dgm:t>
        <a:bodyPr/>
        <a:lstStyle/>
        <a:p>
          <a:endParaRPr lang="en-US"/>
        </a:p>
      </dgm:t>
    </dgm:pt>
    <dgm:pt modelId="{D71BE34C-F231-46FC-B53A-FB421F11A2D9}" type="sibTrans" cxnId="{59B42533-4BF2-4828-BC3D-863684B5D542}">
      <dgm:prSet/>
      <dgm:spPr/>
      <dgm:t>
        <a:bodyPr/>
        <a:lstStyle/>
        <a:p>
          <a:endParaRPr lang="en-US"/>
        </a:p>
      </dgm:t>
    </dgm:pt>
    <dgm:pt modelId="{F328271A-B1B8-014D-A0D1-98088C14FFD9}" type="pres">
      <dgm:prSet presAssocID="{FC3E496E-ACCC-4726-A832-721BA1586AC5}" presName="Name0" presStyleCnt="0">
        <dgm:presLayoutVars>
          <dgm:dir/>
          <dgm:animLvl val="lvl"/>
          <dgm:resizeHandles val="exact"/>
        </dgm:presLayoutVars>
      </dgm:prSet>
      <dgm:spPr/>
    </dgm:pt>
    <dgm:pt modelId="{B05B3329-0C11-0143-8997-273E6B7536C8}" type="pres">
      <dgm:prSet presAssocID="{F9C24C7B-EEDB-41F6-B690-BE6D0739AFBD}" presName="linNode" presStyleCnt="0"/>
      <dgm:spPr/>
    </dgm:pt>
    <dgm:pt modelId="{1A60A03A-F395-834E-B853-655351A29274}" type="pres">
      <dgm:prSet presAssocID="{F9C24C7B-EEDB-41F6-B690-BE6D0739AFBD}" presName="parentText" presStyleLbl="node1" presStyleIdx="0" presStyleCnt="2">
        <dgm:presLayoutVars>
          <dgm:chMax val="1"/>
          <dgm:bulletEnabled val="1"/>
        </dgm:presLayoutVars>
      </dgm:prSet>
      <dgm:spPr/>
    </dgm:pt>
    <dgm:pt modelId="{5B70AFED-F35B-D44E-97FB-CE09FB32F80E}" type="pres">
      <dgm:prSet presAssocID="{F9C24C7B-EEDB-41F6-B690-BE6D0739AFBD}" presName="descendantText" presStyleLbl="alignAccFollowNode1" presStyleIdx="0" presStyleCnt="2">
        <dgm:presLayoutVars>
          <dgm:bulletEnabled val="1"/>
        </dgm:presLayoutVars>
      </dgm:prSet>
      <dgm:spPr/>
    </dgm:pt>
    <dgm:pt modelId="{6F1DE9ED-75B5-F14D-AD4F-61E8519FA2D1}" type="pres">
      <dgm:prSet presAssocID="{768DD4D5-304C-41A3-86A6-4DC6DB49A0B1}" presName="sp" presStyleCnt="0"/>
      <dgm:spPr/>
    </dgm:pt>
    <dgm:pt modelId="{297DA0EF-B594-5D45-BA2D-3C109DA96811}" type="pres">
      <dgm:prSet presAssocID="{DCD5798E-18C5-4FC6-B100-40580120E199}" presName="linNode" presStyleCnt="0"/>
      <dgm:spPr/>
    </dgm:pt>
    <dgm:pt modelId="{94EF3594-54DF-3942-AE52-B325EB15EB96}" type="pres">
      <dgm:prSet presAssocID="{DCD5798E-18C5-4FC6-B100-40580120E199}" presName="parentText" presStyleLbl="node1" presStyleIdx="1" presStyleCnt="2">
        <dgm:presLayoutVars>
          <dgm:chMax val="1"/>
          <dgm:bulletEnabled val="1"/>
        </dgm:presLayoutVars>
      </dgm:prSet>
      <dgm:spPr/>
    </dgm:pt>
    <dgm:pt modelId="{4DEAFE87-E08A-6241-9943-059D588DD496}" type="pres">
      <dgm:prSet presAssocID="{DCD5798E-18C5-4FC6-B100-40580120E199}" presName="descendantText" presStyleLbl="alignAccFollowNode1" presStyleIdx="1" presStyleCnt="2">
        <dgm:presLayoutVars>
          <dgm:bulletEnabled val="1"/>
        </dgm:presLayoutVars>
      </dgm:prSet>
      <dgm:spPr/>
    </dgm:pt>
  </dgm:ptLst>
  <dgm:cxnLst>
    <dgm:cxn modelId="{20D55D0F-699B-4185-AA76-5EA8DCF5F349}" srcId="{FC3E496E-ACCC-4726-A832-721BA1586AC5}" destId="{F9C24C7B-EEDB-41F6-B690-BE6D0739AFBD}" srcOrd="0" destOrd="0" parTransId="{628DAA92-9AE4-471F-AC55-E426C0FB0607}" sibTransId="{768DD4D5-304C-41A3-86A6-4DC6DB49A0B1}"/>
    <dgm:cxn modelId="{A1BF012D-6C85-5A4D-BB37-8AD21625AF6B}" type="presOf" srcId="{F9C24C7B-EEDB-41F6-B690-BE6D0739AFBD}" destId="{1A60A03A-F395-834E-B853-655351A29274}" srcOrd="0" destOrd="0" presId="urn:microsoft.com/office/officeart/2005/8/layout/vList5"/>
    <dgm:cxn modelId="{59B42533-4BF2-4828-BC3D-863684B5D542}" srcId="{DCD5798E-18C5-4FC6-B100-40580120E199}" destId="{A9C1B1E7-72E2-46C2-A341-443C29A24213}" srcOrd="1" destOrd="0" parTransId="{9912C840-E1DD-4C43-80B3-D1AD15F37BC4}" sibTransId="{D71BE34C-F231-46FC-B53A-FB421F11A2D9}"/>
    <dgm:cxn modelId="{9D4CBC33-3289-444E-AC46-BA98A3A35B8F}" srcId="{DCD5798E-18C5-4FC6-B100-40580120E199}" destId="{1C2AACA6-22BA-404C-9BC6-4E31897FD2B7}" srcOrd="0" destOrd="0" parTransId="{A822D68E-0637-49D1-A56D-FACD1D50EB61}" sibTransId="{117FB4D7-2C69-4CBC-AB9C-E14E2600DDFF}"/>
    <dgm:cxn modelId="{3FF2B96B-90C6-E34E-A9A7-10533F5A9B3E}" type="presOf" srcId="{DCD5798E-18C5-4FC6-B100-40580120E199}" destId="{94EF3594-54DF-3942-AE52-B325EB15EB96}" srcOrd="0" destOrd="0" presId="urn:microsoft.com/office/officeart/2005/8/layout/vList5"/>
    <dgm:cxn modelId="{CB33EE6C-466B-B64A-8B09-13F36367EAEE}" type="presOf" srcId="{7C29B9C3-ABAF-4DF0-B33C-BEC98F4102AC}" destId="{5B70AFED-F35B-D44E-97FB-CE09FB32F80E}" srcOrd="0" destOrd="0" presId="urn:microsoft.com/office/officeart/2005/8/layout/vList5"/>
    <dgm:cxn modelId="{406B6C90-CDD7-44F1-AB37-AE80FFFD98CD}" srcId="{F9C24C7B-EEDB-41F6-B690-BE6D0739AFBD}" destId="{7C29B9C3-ABAF-4DF0-B33C-BEC98F4102AC}" srcOrd="0" destOrd="0" parTransId="{D345F686-B14E-4313-892D-0388855C2683}" sibTransId="{9885E0CE-4D62-4F00-9609-2F9159AA146F}"/>
    <dgm:cxn modelId="{4155C6A6-426D-ED43-9DBE-47BC564F1FFD}" type="presOf" srcId="{1C2AACA6-22BA-404C-9BC6-4E31897FD2B7}" destId="{4DEAFE87-E08A-6241-9943-059D588DD496}" srcOrd="0" destOrd="0" presId="urn:microsoft.com/office/officeart/2005/8/layout/vList5"/>
    <dgm:cxn modelId="{75F7EEA6-59E3-DE44-85B1-92FD905BC43D}" type="presOf" srcId="{A9C1B1E7-72E2-46C2-A341-443C29A24213}" destId="{4DEAFE87-E08A-6241-9943-059D588DD496}" srcOrd="0" destOrd="1" presId="urn:microsoft.com/office/officeart/2005/8/layout/vList5"/>
    <dgm:cxn modelId="{D82F1AC0-D5DC-4D75-9F62-C6C85DF932BE}" srcId="{FC3E496E-ACCC-4726-A832-721BA1586AC5}" destId="{DCD5798E-18C5-4FC6-B100-40580120E199}" srcOrd="1" destOrd="0" parTransId="{7919BBCA-7DBF-46E5-A350-3DA5D5053EDB}" sibTransId="{6BBD9E8B-5F98-4922-947A-54F3A751481D}"/>
    <dgm:cxn modelId="{B34390CD-C444-684F-B0B5-1A7E8BD1B10D}" type="presOf" srcId="{FC3E496E-ACCC-4726-A832-721BA1586AC5}" destId="{F328271A-B1B8-014D-A0D1-98088C14FFD9}" srcOrd="0" destOrd="0" presId="urn:microsoft.com/office/officeart/2005/8/layout/vList5"/>
    <dgm:cxn modelId="{0810C256-78F4-A449-B78D-5AA638D5EB47}" type="presParOf" srcId="{F328271A-B1B8-014D-A0D1-98088C14FFD9}" destId="{B05B3329-0C11-0143-8997-273E6B7536C8}" srcOrd="0" destOrd="0" presId="urn:microsoft.com/office/officeart/2005/8/layout/vList5"/>
    <dgm:cxn modelId="{59EE2F5D-695E-8E42-8C18-013060F379D0}" type="presParOf" srcId="{B05B3329-0C11-0143-8997-273E6B7536C8}" destId="{1A60A03A-F395-834E-B853-655351A29274}" srcOrd="0" destOrd="0" presId="urn:microsoft.com/office/officeart/2005/8/layout/vList5"/>
    <dgm:cxn modelId="{88CB2F47-F68F-5141-96F9-BB83EEF1BFF9}" type="presParOf" srcId="{B05B3329-0C11-0143-8997-273E6B7536C8}" destId="{5B70AFED-F35B-D44E-97FB-CE09FB32F80E}" srcOrd="1" destOrd="0" presId="urn:microsoft.com/office/officeart/2005/8/layout/vList5"/>
    <dgm:cxn modelId="{B1FB1B5E-A9B5-6942-B4B4-568A85FA8054}" type="presParOf" srcId="{F328271A-B1B8-014D-A0D1-98088C14FFD9}" destId="{6F1DE9ED-75B5-F14D-AD4F-61E8519FA2D1}" srcOrd="1" destOrd="0" presId="urn:microsoft.com/office/officeart/2005/8/layout/vList5"/>
    <dgm:cxn modelId="{AEB1A889-C2B0-9247-AE19-1CEFD1B0B63C}" type="presParOf" srcId="{F328271A-B1B8-014D-A0D1-98088C14FFD9}" destId="{297DA0EF-B594-5D45-BA2D-3C109DA96811}" srcOrd="2" destOrd="0" presId="urn:microsoft.com/office/officeart/2005/8/layout/vList5"/>
    <dgm:cxn modelId="{C92F380A-2F35-404F-9BDE-AA3533696F9A}" type="presParOf" srcId="{297DA0EF-B594-5D45-BA2D-3C109DA96811}" destId="{94EF3594-54DF-3942-AE52-B325EB15EB96}" srcOrd="0" destOrd="0" presId="urn:microsoft.com/office/officeart/2005/8/layout/vList5"/>
    <dgm:cxn modelId="{484F053A-DF51-0D41-BC01-D95287E90995}" type="presParOf" srcId="{297DA0EF-B594-5D45-BA2D-3C109DA96811}" destId="{4DEAFE87-E08A-6241-9943-059D588DD496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70AFED-F35B-D44E-97FB-CE09FB32F80E}">
      <dsp:nvSpPr>
        <dsp:cNvPr id="0" name=""/>
        <dsp:cNvSpPr/>
      </dsp:nvSpPr>
      <dsp:spPr>
        <a:xfrm rot="5400000">
          <a:off x="6301587" y="-2303662"/>
          <a:ext cx="1698041" cy="6729984"/>
        </a:xfrm>
        <a:prstGeom prst="round2Same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Find recipes that are quick and easy to make </a:t>
          </a:r>
        </a:p>
      </dsp:txBody>
      <dsp:txXfrm rot="-5400000">
        <a:off x="3785616" y="295201"/>
        <a:ext cx="6647092" cy="1532257"/>
      </dsp:txXfrm>
    </dsp:sp>
    <dsp:sp modelId="{1A60A03A-F395-834E-B853-655351A29274}">
      <dsp:nvSpPr>
        <dsp:cNvPr id="0" name=""/>
        <dsp:cNvSpPr/>
      </dsp:nvSpPr>
      <dsp:spPr>
        <a:xfrm>
          <a:off x="0" y="53"/>
          <a:ext cx="3785616" cy="2122552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4790" tIns="112395" rIns="224790" bIns="112395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b="1" kern="1200"/>
            <a:t>Objective</a:t>
          </a:r>
          <a:endParaRPr lang="en-US" sz="5900" kern="1200"/>
        </a:p>
      </dsp:txBody>
      <dsp:txXfrm>
        <a:off x="103614" y="103667"/>
        <a:ext cx="3578388" cy="1915324"/>
      </dsp:txXfrm>
    </dsp:sp>
    <dsp:sp modelId="{4DEAFE87-E08A-6241-9943-059D588DD496}">
      <dsp:nvSpPr>
        <dsp:cNvPr id="0" name=""/>
        <dsp:cNvSpPr/>
      </dsp:nvSpPr>
      <dsp:spPr>
        <a:xfrm rot="5400000">
          <a:off x="6301587" y="-74983"/>
          <a:ext cx="1698041" cy="6729984"/>
        </a:xfrm>
        <a:prstGeom prst="round2Same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Show topics identified via topic modeling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/>
            <a:t>Identify new dishes for breakfast, lunch, dinner, and dessert</a:t>
          </a:r>
        </a:p>
      </dsp:txBody>
      <dsp:txXfrm rot="-5400000">
        <a:off x="3785616" y="2523880"/>
        <a:ext cx="6647092" cy="1532257"/>
      </dsp:txXfrm>
    </dsp:sp>
    <dsp:sp modelId="{94EF3594-54DF-3942-AE52-B325EB15EB96}">
      <dsp:nvSpPr>
        <dsp:cNvPr id="0" name=""/>
        <dsp:cNvSpPr/>
      </dsp:nvSpPr>
      <dsp:spPr>
        <a:xfrm>
          <a:off x="0" y="2228732"/>
          <a:ext cx="3785616" cy="2122552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24790" tIns="112395" rIns="224790" bIns="112395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900" b="1" kern="1200" dirty="0"/>
            <a:t>Goals</a:t>
          </a:r>
          <a:endParaRPr lang="en-US" sz="5900" kern="1200" dirty="0"/>
        </a:p>
      </dsp:txBody>
      <dsp:txXfrm>
        <a:off x="103614" y="2332346"/>
        <a:ext cx="3578388" cy="19153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001E68-5C9D-8248-A1C7-92C3B2AF9708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ABF0CA-B353-054F-859E-7CC256C39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17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Backstory: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b="1" dirty="0"/>
              <a:t>I’ve always wanted to learn </a:t>
            </a:r>
            <a:r>
              <a:rPr lang="en-US" dirty="0"/>
              <a:t>how to cook </a:t>
            </a:r>
            <a:r>
              <a:rPr lang="en-US" b="1" dirty="0"/>
              <a:t>healthier fancy </a:t>
            </a:r>
            <a:r>
              <a:rPr lang="en-US" dirty="0"/>
              <a:t>meals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I never seem to have the time to cook a real meal because I am too busy or lazy </a:t>
            </a:r>
          </a:p>
          <a:p>
            <a:pPr marL="171450" indent="-171450">
              <a:buFontTx/>
              <a:buChar char="-"/>
            </a:pPr>
            <a:r>
              <a:rPr lang="en-US" dirty="0"/>
              <a:t>So I </a:t>
            </a:r>
            <a:r>
              <a:rPr lang="en-US" b="1" dirty="0"/>
              <a:t>decided to use this project </a:t>
            </a:r>
            <a:r>
              <a:rPr lang="en-US" dirty="0"/>
              <a:t>as an opportunity to stop asking ”</a:t>
            </a:r>
            <a:r>
              <a:rPr lang="en-US" dirty="0" err="1"/>
              <a:t>whats</a:t>
            </a:r>
            <a:r>
              <a:rPr lang="en-US" dirty="0"/>
              <a:t> for dinner” and start cooking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84514-F9AB-824A-9B3B-417774AE94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077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Objective: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/>
              <a:t>Because I </a:t>
            </a:r>
            <a:r>
              <a:rPr lang="en-US" b="1" dirty="0"/>
              <a:t>do not have a lot of cooking experience </a:t>
            </a:r>
            <a:r>
              <a:rPr lang="en-US" b="0" dirty="0"/>
              <a:t>I am not a very creative cook.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/>
              <a:t>I am looking for </a:t>
            </a:r>
            <a:r>
              <a:rPr lang="en-US" b="1" dirty="0"/>
              <a:t>up-scale recipes </a:t>
            </a:r>
            <a:r>
              <a:rPr lang="en-US" b="0" dirty="0"/>
              <a:t>that are easier to make and have few ingredients (&lt;10)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b="1" dirty="0"/>
              <a:t>Goals:</a:t>
            </a:r>
          </a:p>
          <a:p>
            <a:pPr marL="171450" lvl="0" indent="-171450">
              <a:buFontTx/>
              <a:buChar char="-"/>
            </a:pPr>
            <a:r>
              <a:rPr lang="en-US" b="1" dirty="0"/>
              <a:t>Recommend quick and easy dishes</a:t>
            </a:r>
            <a:r>
              <a:rPr lang="en-US" dirty="0"/>
              <a:t> that are healthy, because eating healthy is something that’s important to me: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low sodium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low fat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Low calories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84514-F9AB-824A-9B3B-417774AE94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528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MY ANALYSIS: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Used over </a:t>
            </a:r>
            <a:r>
              <a:rPr lang="en-US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20,000 recipes from Epicurious, </a:t>
            </a:r>
            <a:r>
              <a:rPr lang="en-US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is </a:t>
            </a:r>
            <a:r>
              <a:rPr lang="en-US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food resource for the average home cook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For my model, I Fitted my </a:t>
            </a:r>
            <a:r>
              <a:rPr lang="en-US" b="1" dirty="0"/>
              <a:t>text data to a bunch of different topic models</a:t>
            </a:r>
            <a:r>
              <a:rPr lang="en-US" dirty="0"/>
              <a:t> but the best one in identifying topics was NMF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1" dirty="0"/>
              <a:t>Using this model </a:t>
            </a:r>
            <a:r>
              <a:rPr lang="en-US" dirty="0"/>
              <a:t>I was able to identify the </a:t>
            </a:r>
            <a:r>
              <a:rPr lang="en-US" b="1" dirty="0"/>
              <a:t>three most common </a:t>
            </a:r>
            <a:r>
              <a:rPr lang="en-US" dirty="0"/>
              <a:t>kind of recipes </a:t>
            </a:r>
            <a:r>
              <a:rPr lang="en-US" b="1" dirty="0"/>
              <a:t>that most home cooks are interested </a:t>
            </a:r>
            <a:r>
              <a:rPr lang="en-US" dirty="0"/>
              <a:t>in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These topics also g</a:t>
            </a:r>
            <a:r>
              <a:rPr lang="en-US" b="1" dirty="0"/>
              <a:t>iving me ideas of additional kinds of meals </a:t>
            </a:r>
            <a:r>
              <a:rPr lang="en-US" dirty="0"/>
              <a:t>I could incorporate into my diet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84514-F9AB-824A-9B3B-417774AE94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32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first topic identified by my model is Chicken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identified 3 major topics in my list of recipes,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told me what were the main kind of dishes that the typical home cook likes to make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ingredients that show up often in recipes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three t</a:t>
            </a:r>
            <a:r>
              <a:rPr lang="en-US" dirty="0"/>
              <a:t>opics were: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Chicken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Dessert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Pork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84514-F9AB-824A-9B3B-417774AE94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08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/>
              <a:t>Created a content based recommendation system </a:t>
            </a:r>
            <a:r>
              <a:rPr lang="en-US" dirty="0"/>
              <a:t>that generated recipe recommendations based on my specified dietary requirements: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sodium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fat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calorie count  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rating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the number of ingredients (quick) &lt;10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AND All of the recommendations are based on dishes I currently eat often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84514-F9AB-824A-9B3B-417774AE94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38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Now that I have all of </a:t>
            </a:r>
            <a:r>
              <a:rPr lang="en-US" dirty="0" err="1"/>
              <a:t>tthese</a:t>
            </a:r>
            <a:r>
              <a:rPr lang="en-US" dirty="0"/>
              <a:t> personal quick and easy recommendations, I </a:t>
            </a:r>
            <a:r>
              <a:rPr lang="en-US" b="1" dirty="0"/>
              <a:t>can now make fancier dishes (</a:t>
            </a:r>
            <a:r>
              <a:rPr lang="en-US" dirty="0"/>
              <a:t>i.e. Peppered Pork Tenderloin) that are </a:t>
            </a:r>
            <a:r>
              <a:rPr lang="en-US" b="1" dirty="0"/>
              <a:t>easy </a:t>
            </a:r>
            <a:r>
              <a:rPr lang="en-US" dirty="0"/>
              <a:t>and </a:t>
            </a:r>
            <a:r>
              <a:rPr lang="en-US" b="1" dirty="0"/>
              <a:t>meet my dietary requirements.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D84514-F9AB-824A-9B3B-417774AE941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572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ABF0CA-B353-054F-859E-7CC256C392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91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A4A40-BA04-0C47-9145-52237B1A5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70C70B-ACA5-694C-A260-C016C3664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B0969-B783-8342-BC2E-472556222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BDF27-9209-A248-95FB-825AB458A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4E982-388C-9844-A12B-8FAC140FD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047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65115-491C-5541-80EF-EFCE18E2F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875AA-9C66-3746-A6E7-935D402E27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F2F66-E42C-D34E-A0C0-9D04F0BB1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69D4C-9EAD-0A49-9815-59A4F04E4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C5A54-926F-3D4B-9EEB-721D8FD8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812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150BF5-0400-4443-AE52-05989EE1C2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F5E1D6-EBC6-E841-8991-F405565C68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739A4-2AA4-4D4A-A8EB-FDF81BF09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67154-0DFB-2B4F-8BAC-F68FDBC2D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17D76-85E2-0A47-BB1C-D1EF3063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65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E3545-76A8-B94F-8896-D7C07B983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28C5E-BC48-454F-A23E-F5EEA745C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FE4B2-A090-D446-AAE9-A6DD4A79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9458A-50EB-5049-AD39-47FA95D45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63E37-495F-3343-9489-067312D84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29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A38FC-835F-DB48-BA67-4932745F9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196B11-2FF3-3C41-B57B-1AD84A59C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A79F4-A93A-EE41-8952-424DC9EF2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8642B-C440-E843-98BF-22CB0C2B5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0A88A-89DC-4341-8711-6F889310E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452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33780-7FC6-2A46-9E8C-07451BB45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CCF4F-8C50-FE46-BF63-1727E59846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769351-D316-994F-B3D7-0F80246DF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ED792C-880E-FB4F-B2DD-FDDD8B476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667CC-1DCB-E346-B461-879C6AA2B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1FA81-B2A5-E049-8FAB-EFC42B024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405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9B91B-B3D9-9F42-9218-C57AFC0A1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ABD71-DB8A-C547-8A8A-25A76DBEF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01344F-1E99-F24C-83B2-77658D7CB0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2FCD7F-F5F5-CE4D-8979-A49DAC7C01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1115C2-776E-F54B-A40E-DF340C8E09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1A57CD-4303-A04E-9A26-3BFD7D988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8C58B5-4113-4843-9B52-BF71E8439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B6765B-B9D7-CA43-9612-64E635B44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7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B0F31-DF99-A140-B4A0-2F16E64D0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B994D8-C2A6-0240-BD23-92093D498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9AF7B1-925E-7A46-ADCC-CA9AA2782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0D5DD9-E680-3748-892B-345F84AEC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28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9A5F3B-FD87-7C4E-AF14-1E304BBD1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ADA1B7-925D-5C47-A802-82A39023F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B64FA-5E47-F246-9553-B11D5510F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40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3F950-B3F7-5A48-A462-BA1BB4ED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D49F0-BB02-4744-89CE-179451D14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786AFA-09AC-8041-9702-166590B29C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EAA95-B105-7949-92E7-652041898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5A950-5D77-1E47-9E09-BAB65DE15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6BF9B0-2AD6-934B-9288-B1DE6685C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71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51ACB-8932-7A4B-B44D-CE15B0039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78EB0C-7551-084D-9DD8-F928961821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4EF174-8DE6-2C43-8D08-633AA5151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668A3E-CBF1-ED49-A18B-F81558E1D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2CDEE-1B9B-224E-89C3-349B29DC5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16EBA-B873-9B4E-999F-78ED91184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258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B0B937-52BB-044F-B982-B748F6B2C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79DDA-2DAD-DA4B-B309-2B8A20CAA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860EE-2366-ED4C-961A-9AB1A1FA7C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026988-A9EF-C147-87EB-B37F8E0E8433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8458A-3271-F444-BC47-51FD3F765A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F8F8D-DE60-7146-B7ED-6378A87464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9C1E2-17A9-FF46-8356-EED8057B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3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sbs.com.au/food/recipes/chargrilled-hmong-black-pig-skewers-sesame-salt-thit-lon-nuong-muoi-vung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jpe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://sethlui.com/long-bar-steakhouse-raffles-hotel-singapore-food-review" TargetMode="Externa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lambsearsandhoney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olivemagazine.com/recipes/healthy/best-ever-low-calorie-breakfast-recipe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lutenfreealchemist.com/2016/06/amazingly-delicious-marinated-bbqd-veg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elisadeli.wordpress.com/tag/redvelvetcupcak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6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Chargrilled Hmong black pig skewers with sesame salt (thit ...">
            <a:extLst>
              <a:ext uri="{FF2B5EF4-FFF2-40B4-BE49-F238E27FC236}">
                <a16:creationId xmlns:a16="http://schemas.microsoft.com/office/drawing/2014/main" id="{EFEBE8A5-90E5-B144-A5D2-0F6443B914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5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5524" b="1020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3" name="Rectangle 18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06B765-3E2F-354F-8648-30C3B33F0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1695576"/>
            <a:ext cx="8652938" cy="2857191"/>
          </a:xfrm>
        </p:spPr>
        <p:txBody>
          <a:bodyPr anchor="ctr">
            <a:normAutofit/>
          </a:bodyPr>
          <a:lstStyle/>
          <a:p>
            <a:r>
              <a:rPr lang="en-US" sz="8000"/>
              <a:t>What’s For Dinner?</a:t>
            </a:r>
            <a:endParaRPr lang="en-US" sz="8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2588269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ong Bar Steakhouse (Raffles Hotel): Singapore Food Review">
            <a:extLst>
              <a:ext uri="{FF2B5EF4-FFF2-40B4-BE49-F238E27FC236}">
                <a16:creationId xmlns:a16="http://schemas.microsoft.com/office/drawing/2014/main" id="{8C17B80E-06DD-2A49-A5F8-8AF23AEDD9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22546" b="3526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9F4EB2A7-18BA-4A8C-930D-3170E0C550D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89302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387779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E6345C0-2A5D-D343-89AC-8860FBBD73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9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798346-9ACC-AA42-AB6A-0C3962396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Epicurious Data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C8920-C044-F342-A220-224DF2233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3520859"/>
          </a:xfrm>
        </p:spPr>
        <p:txBody>
          <a:bodyPr anchor="ctr">
            <a:normAutofit/>
          </a:bodyPr>
          <a:lstStyle/>
          <a:p>
            <a:r>
              <a:rPr lang="en-US" sz="1800" dirty="0"/>
              <a:t>&gt; 20,000 Recipes from Epicurious </a:t>
            </a:r>
          </a:p>
          <a:p>
            <a:pPr lvl="1"/>
            <a:r>
              <a:rPr lang="en-US" sz="1800" dirty="0"/>
              <a:t>Features:</a:t>
            </a:r>
          </a:p>
          <a:p>
            <a:pPr lvl="2"/>
            <a:r>
              <a:rPr lang="en-US" sz="1800" dirty="0"/>
              <a:t>Recipe Title</a:t>
            </a:r>
          </a:p>
          <a:p>
            <a:pPr lvl="2"/>
            <a:r>
              <a:rPr lang="en-US" sz="1800" dirty="0"/>
              <a:t>Ingredients</a:t>
            </a:r>
          </a:p>
          <a:p>
            <a:pPr lvl="2"/>
            <a:r>
              <a:rPr lang="en-US" sz="1800" dirty="0"/>
              <a:t>Directions</a:t>
            </a:r>
          </a:p>
          <a:p>
            <a:pPr lvl="2"/>
            <a:r>
              <a:rPr lang="en-US" sz="1800" dirty="0"/>
              <a:t>Rating</a:t>
            </a:r>
          </a:p>
          <a:p>
            <a:pPr lvl="2"/>
            <a:r>
              <a:rPr lang="en-US" sz="1800" dirty="0"/>
              <a:t>Etc.</a:t>
            </a:r>
          </a:p>
          <a:p>
            <a:pPr marL="285750" indent="-285750"/>
            <a:r>
              <a:rPr lang="en-US" sz="1600" dirty="0"/>
              <a:t>Non-Negative Matrix Factorization Model </a:t>
            </a:r>
          </a:p>
          <a:p>
            <a:pPr marL="742950" lvl="1" indent="-285750"/>
            <a:r>
              <a:rPr lang="en-US" sz="1600" dirty="0"/>
              <a:t>TF-</a:t>
            </a:r>
            <a:r>
              <a:rPr lang="en-US" sz="1600" dirty="0" err="1"/>
              <a:t>iDF</a:t>
            </a:r>
            <a:r>
              <a:rPr lang="en-US" sz="1600" dirty="0"/>
              <a:t> Vectorization</a:t>
            </a:r>
          </a:p>
        </p:txBody>
      </p:sp>
    </p:spTree>
    <p:extLst>
      <p:ext uri="{BB962C8B-B14F-4D97-AF65-F5344CB8AC3E}">
        <p14:creationId xmlns:p14="http://schemas.microsoft.com/office/powerpoint/2010/main" val="1233362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ambs' Ears and Honey | A Food &amp; Travel Blog - A food ...">
            <a:extLst>
              <a:ext uri="{FF2B5EF4-FFF2-40B4-BE49-F238E27FC236}">
                <a16:creationId xmlns:a16="http://schemas.microsoft.com/office/drawing/2014/main" id="{26D4C299-2031-8F4C-A362-48BBAC6110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b="15730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3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C8920-C044-F342-A220-224DF2233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8" y="3362203"/>
            <a:ext cx="2662147" cy="263564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Chicken </a:t>
            </a:r>
          </a:p>
          <a:p>
            <a:pPr marL="742950" lvl="1" indent="-285750"/>
            <a:r>
              <a:rPr lang="en-US" sz="1800" dirty="0"/>
              <a:t>Chicken</a:t>
            </a:r>
          </a:p>
          <a:p>
            <a:pPr marL="742950" lvl="1" indent="-285750"/>
            <a:r>
              <a:rPr lang="en-US" sz="1800" dirty="0"/>
              <a:t>Roast Chicken</a:t>
            </a:r>
          </a:p>
          <a:p>
            <a:pPr marL="742950" lvl="1" indent="-285750"/>
            <a:r>
              <a:rPr lang="en-US" sz="1800" dirty="0"/>
              <a:t>Grilled</a:t>
            </a:r>
          </a:p>
          <a:p>
            <a:pPr marL="742950" lvl="1" indent="-285750"/>
            <a:r>
              <a:rPr lang="en-US" sz="1800" dirty="0"/>
              <a:t>Soup</a:t>
            </a:r>
          </a:p>
          <a:p>
            <a:pPr marL="742950" lvl="1" indent="-285750"/>
            <a:r>
              <a:rPr lang="en-US" sz="1800" dirty="0"/>
              <a:t>Chicken Salad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DCDE0DD-B413-6542-ACCC-6A2861CC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296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Yum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25B873C-198F-5540-A7FD-285DAC723357}"/>
              </a:ext>
            </a:extLst>
          </p:cNvPr>
          <p:cNvSpPr txBox="1">
            <a:spLocks/>
          </p:cNvSpPr>
          <p:nvPr/>
        </p:nvSpPr>
        <p:spPr>
          <a:xfrm>
            <a:off x="2013290" y="3362203"/>
            <a:ext cx="2159503" cy="26356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/>
              <a:t>Vegetarian</a:t>
            </a:r>
          </a:p>
          <a:p>
            <a:pPr marL="742950" lvl="1" indent="-285750"/>
            <a:r>
              <a:rPr lang="en-US" sz="1800" dirty="0"/>
              <a:t>Salad</a:t>
            </a:r>
          </a:p>
          <a:p>
            <a:pPr marL="742950" lvl="1" indent="-285750"/>
            <a:r>
              <a:rPr lang="en-US" sz="1800" dirty="0"/>
              <a:t>Cheese</a:t>
            </a:r>
          </a:p>
          <a:p>
            <a:pPr marL="742950" lvl="1" indent="-285750"/>
            <a:r>
              <a:rPr lang="en-US" sz="1800" dirty="0"/>
              <a:t>Goat Cheese</a:t>
            </a:r>
          </a:p>
          <a:p>
            <a:pPr marL="742950" lvl="1" indent="-285750"/>
            <a:r>
              <a:rPr lang="en-US" sz="1800" dirty="0"/>
              <a:t>Dressing</a:t>
            </a:r>
          </a:p>
          <a:p>
            <a:pPr marL="742950" lvl="1" indent="-285750"/>
            <a:r>
              <a:rPr lang="en-US" sz="1800" dirty="0"/>
              <a:t>Tomato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8DBD288-F3C5-AC43-9BE5-A4C71C6759E3}"/>
              </a:ext>
            </a:extLst>
          </p:cNvPr>
          <p:cNvSpPr txBox="1">
            <a:spLocks/>
          </p:cNvSpPr>
          <p:nvPr/>
        </p:nvSpPr>
        <p:spPr>
          <a:xfrm>
            <a:off x="3920890" y="3337139"/>
            <a:ext cx="2159503" cy="26356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/>
              <a:t>Dessert</a:t>
            </a:r>
          </a:p>
          <a:p>
            <a:pPr marL="742950" lvl="1" indent="-285750"/>
            <a:r>
              <a:rPr lang="en-US" sz="1800" dirty="0"/>
              <a:t>Chocolate</a:t>
            </a:r>
          </a:p>
          <a:p>
            <a:pPr marL="742950" lvl="1" indent="-285750"/>
            <a:r>
              <a:rPr lang="en-US" sz="1800" dirty="0"/>
              <a:t>Cake</a:t>
            </a:r>
          </a:p>
          <a:p>
            <a:pPr marL="742950" lvl="1" indent="-285750"/>
            <a:r>
              <a:rPr lang="en-US" sz="1800" dirty="0"/>
              <a:t>Ice Cream</a:t>
            </a:r>
          </a:p>
          <a:p>
            <a:pPr marL="742950" lvl="1" indent="-285750"/>
            <a:r>
              <a:rPr lang="en-US" sz="1800" dirty="0"/>
              <a:t>Lemon</a:t>
            </a:r>
          </a:p>
          <a:p>
            <a:pPr marL="742950" lvl="1" indent="-285750"/>
            <a:r>
              <a:rPr lang="en-US" sz="1800" dirty="0"/>
              <a:t>Sauce</a:t>
            </a:r>
          </a:p>
        </p:txBody>
      </p:sp>
    </p:spTree>
    <p:extLst>
      <p:ext uri="{BB962C8B-B14F-4D97-AF65-F5344CB8AC3E}">
        <p14:creationId xmlns:p14="http://schemas.microsoft.com/office/powerpoint/2010/main" val="133462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althy Breakfast Ideas For Low Calorie Breakfast - olive ...">
            <a:extLst>
              <a:ext uri="{FF2B5EF4-FFF2-40B4-BE49-F238E27FC236}">
                <a16:creationId xmlns:a16="http://schemas.microsoft.com/office/drawing/2014/main" id="{D24ABBA3-C6BF-E240-ABB5-8A70C69DC7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29931" b="26194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3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257EAD-A0D7-EA42-AC9F-5A8C2CEE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Meal Recommendations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76F6C-DECA-C345-BD5C-8A7776230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pPr lvl="1"/>
            <a:r>
              <a:rPr lang="en-US" b="1" dirty="0"/>
              <a:t>Breakfast: </a:t>
            </a:r>
            <a:r>
              <a:rPr lang="en-US" dirty="0"/>
              <a:t>Berry Smoothie</a:t>
            </a:r>
          </a:p>
          <a:p>
            <a:pPr lvl="2"/>
            <a:r>
              <a:rPr lang="en-US" sz="1800" b="1" dirty="0">
                <a:solidFill>
                  <a:srgbClr val="FF0000"/>
                </a:solidFill>
              </a:rPr>
              <a:t>Recommendation</a:t>
            </a:r>
            <a:r>
              <a:rPr lang="en-US" sz="1800" dirty="0"/>
              <a:t>: Whole Wheat Pancakes with Bananas and Pecans</a:t>
            </a:r>
          </a:p>
          <a:p>
            <a:pPr marL="914400" lvl="2" indent="0">
              <a:buNone/>
            </a:pPr>
            <a:endParaRPr lang="en-US" sz="1800" dirty="0"/>
          </a:p>
          <a:p>
            <a:pPr lvl="1"/>
            <a:r>
              <a:rPr lang="en-US" b="1" dirty="0"/>
              <a:t>Lunch: </a:t>
            </a:r>
            <a:r>
              <a:rPr lang="en-US" dirty="0"/>
              <a:t>Turkey Sandwich</a:t>
            </a:r>
          </a:p>
          <a:p>
            <a:pPr lvl="2"/>
            <a:r>
              <a:rPr lang="en-US" sz="1800" b="1" dirty="0">
                <a:solidFill>
                  <a:srgbClr val="FF0000"/>
                </a:solidFill>
              </a:rPr>
              <a:t>Recommendation</a:t>
            </a:r>
            <a:r>
              <a:rPr lang="en-US" sz="1800" dirty="0"/>
              <a:t>: Ham and Swiss Quiche</a:t>
            </a:r>
          </a:p>
        </p:txBody>
      </p:sp>
    </p:spTree>
    <p:extLst>
      <p:ext uri="{BB962C8B-B14F-4D97-AF65-F5344CB8AC3E}">
        <p14:creationId xmlns:p14="http://schemas.microsoft.com/office/powerpoint/2010/main" val="171884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luten Free Alchemist: Amazingly Delicious Marinated BBQ'd ...">
            <a:extLst>
              <a:ext uri="{FF2B5EF4-FFF2-40B4-BE49-F238E27FC236}">
                <a16:creationId xmlns:a16="http://schemas.microsoft.com/office/drawing/2014/main" id="{D24ABBA3-C6BF-E240-ABB5-8A70C69DC7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8381" b="1174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257EAD-A0D7-EA42-AC9F-5A8C2CEE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Meal Recommendations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76F6C-DECA-C345-BD5C-8A7776230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pPr lvl="1"/>
            <a:r>
              <a:rPr lang="en-US" b="1" dirty="0"/>
              <a:t>Dinner: </a:t>
            </a:r>
            <a:r>
              <a:rPr lang="en-US" dirty="0"/>
              <a:t>Salmon and Rice</a:t>
            </a:r>
          </a:p>
          <a:p>
            <a:pPr lvl="2"/>
            <a:r>
              <a:rPr lang="en-US" sz="1800" b="1" dirty="0">
                <a:solidFill>
                  <a:srgbClr val="FF0000"/>
                </a:solidFill>
              </a:rPr>
              <a:t>Recommendation</a:t>
            </a:r>
            <a:r>
              <a:rPr lang="en-US" sz="1800" dirty="0"/>
              <a:t>: Peppered Pork Tenderloin with Cherry Salsa</a:t>
            </a:r>
          </a:p>
          <a:p>
            <a:pPr lvl="2"/>
            <a:endParaRPr lang="en-US" sz="1800" dirty="0"/>
          </a:p>
          <a:p>
            <a:pPr lvl="1"/>
            <a:r>
              <a:rPr lang="en-US" b="1" dirty="0"/>
              <a:t>Dessert: </a:t>
            </a:r>
            <a:r>
              <a:rPr lang="en-US" dirty="0"/>
              <a:t>Ice Cream</a:t>
            </a:r>
          </a:p>
          <a:p>
            <a:pPr lvl="2"/>
            <a:r>
              <a:rPr lang="en-US" sz="1800" b="1" dirty="0">
                <a:solidFill>
                  <a:srgbClr val="FF0000"/>
                </a:solidFill>
              </a:rPr>
              <a:t>Recommendation</a:t>
            </a:r>
            <a:r>
              <a:rPr lang="en-US" sz="1800" dirty="0"/>
              <a:t>:  Chai-Poached Apricots and Plums</a:t>
            </a:r>
          </a:p>
        </p:txBody>
      </p:sp>
    </p:spTree>
    <p:extLst>
      <p:ext uri="{BB962C8B-B14F-4D97-AF65-F5344CB8AC3E}">
        <p14:creationId xmlns:p14="http://schemas.microsoft.com/office/powerpoint/2010/main" val="3901085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#redvelvetcupcakes | Idee di Eli">
            <a:extLst>
              <a:ext uri="{FF2B5EF4-FFF2-40B4-BE49-F238E27FC236}">
                <a16:creationId xmlns:a16="http://schemas.microsoft.com/office/drawing/2014/main" id="{7A9C7E3B-0478-0E40-B9F1-389F118E44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03" t="28016" r="-1" b="1579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2" name="Rectangle 36">
            <a:extLst>
              <a:ext uri="{FF2B5EF4-FFF2-40B4-BE49-F238E27FC236}">
                <a16:creationId xmlns:a16="http://schemas.microsoft.com/office/drawing/2014/main" id="{ED49FE6D-E54D-4A15-9572-966ED42F8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6" y="4251489"/>
            <a:ext cx="12188824" cy="2077327"/>
          </a:xfrm>
          <a:prstGeom prst="rect">
            <a:avLst/>
          </a:prstGeom>
          <a:solidFill>
            <a:schemeClr val="bg2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23E6EE9-401E-C346-9417-5FAB16926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688" y="4337523"/>
            <a:ext cx="10918056" cy="1327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Thank you!</a:t>
            </a:r>
          </a:p>
        </p:txBody>
      </p:sp>
      <p:cxnSp>
        <p:nvCxnSpPr>
          <p:cNvPr id="43" name="Straight Connector 38">
            <a:extLst>
              <a:ext uri="{FF2B5EF4-FFF2-40B4-BE49-F238E27FC236}">
                <a16:creationId xmlns:a16="http://schemas.microsoft.com/office/drawing/2014/main" id="{EAFC8083-BBFA-464C-A805-4E844F66B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4126832"/>
            <a:ext cx="12188824" cy="0"/>
          </a:xfrm>
          <a:prstGeom prst="line">
            <a:avLst/>
          </a:prstGeom>
          <a:ln w="50800">
            <a:solidFill>
              <a:schemeClr val="bg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C752BC6-CDD2-4020-8DCF-B5E813CD3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6448927"/>
            <a:ext cx="12188824" cy="0"/>
          </a:xfrm>
          <a:prstGeom prst="line">
            <a:avLst/>
          </a:prstGeom>
          <a:ln w="50800">
            <a:solidFill>
              <a:schemeClr val="bg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604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</TotalTime>
  <Words>479</Words>
  <Application>Microsoft Macintosh PowerPoint</Application>
  <PresentationFormat>Widescreen</PresentationFormat>
  <Paragraphs>88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What’s For Dinner?</vt:lpstr>
      <vt:lpstr>PowerPoint Presentation</vt:lpstr>
      <vt:lpstr>Epicurious Data</vt:lpstr>
      <vt:lpstr>Yum</vt:lpstr>
      <vt:lpstr>Meal Recommendations</vt:lpstr>
      <vt:lpstr>Meal Recommendations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For Dinner?</dc:title>
  <dc:creator>Ronald Daley</dc:creator>
  <cp:lastModifiedBy>Ronald Daley</cp:lastModifiedBy>
  <cp:revision>12</cp:revision>
  <dcterms:created xsi:type="dcterms:W3CDTF">2019-11-14T20:34:52Z</dcterms:created>
  <dcterms:modified xsi:type="dcterms:W3CDTF">2019-11-18T22:09:41Z</dcterms:modified>
</cp:coreProperties>
</file>